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59" r:id="rId4"/>
    <p:sldId id="262" r:id="rId5"/>
    <p:sldId id="270" r:id="rId6"/>
    <p:sldId id="265" r:id="rId7"/>
    <p:sldId id="266" r:id="rId8"/>
    <p:sldId id="267" r:id="rId9"/>
    <p:sldId id="264" r:id="rId10"/>
    <p:sldId id="268" r:id="rId11"/>
    <p:sldId id="269"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BD7949-ED02-4674-A63A-97C3CE333172}">
          <p14:sldIdLst>
            <p14:sldId id="260"/>
            <p14:sldId id="261"/>
            <p14:sldId id="259"/>
            <p14:sldId id="262"/>
            <p14:sldId id="270"/>
            <p14:sldId id="265"/>
            <p14:sldId id="266"/>
            <p14:sldId id="267"/>
            <p14:sldId id="264"/>
            <p14:sldId id="268"/>
            <p14:sldId id="269"/>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12" autoAdjust="0"/>
    <p:restoredTop sz="94719" autoAdjust="0"/>
  </p:normalViewPr>
  <p:slideViewPr>
    <p:cSldViewPr snapToGrid="0">
      <p:cViewPr varScale="1">
        <p:scale>
          <a:sx n="69" d="100"/>
          <a:sy n="69" d="100"/>
        </p:scale>
        <p:origin x="96" y="19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D:\Clients\NASA%20SpaceApps%20Hack\Kaggle\denguecases_aggregate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'Sheet6 (4)'!$AZ$2</c:f>
              <c:strCache>
                <c:ptCount val="1"/>
                <c:pt idx="0">
                  <c:v>cases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'Sheet6 (4)'!$AZ$3:$AZ$99</c:f>
              <c:numCache>
                <c:formatCode>General</c:formatCode>
                <c:ptCount val="97"/>
                <c:pt idx="0">
                  <c:v>87.968785999999994</c:v>
                </c:pt>
                <c:pt idx="1">
                  <c:v>96.479136999999994</c:v>
                </c:pt>
                <c:pt idx="2">
                  <c:v>190.36630099999999</c:v>
                </c:pt>
                <c:pt idx="3">
                  <c:v>98.152551000000003</c:v>
                </c:pt>
                <c:pt idx="4">
                  <c:v>124.03703</c:v>
                </c:pt>
                <c:pt idx="5">
                  <c:v>215.763498</c:v>
                </c:pt>
                <c:pt idx="6">
                  <c:v>40.665545000000002</c:v>
                </c:pt>
                <c:pt idx="7">
                  <c:v>39.544457000000001</c:v>
                </c:pt>
                <c:pt idx="8">
                  <c:v>85.848888000000002</c:v>
                </c:pt>
                <c:pt idx="9">
                  <c:v>70.557259999999999</c:v>
                </c:pt>
                <c:pt idx="10">
                  <c:v>95.377707999999998</c:v>
                </c:pt>
                <c:pt idx="11">
                  <c:v>171.74568600000001</c:v>
                </c:pt>
                <c:pt idx="12">
                  <c:v>81.624303999999995</c:v>
                </c:pt>
                <c:pt idx="13">
                  <c:v>95.597562999999994</c:v>
                </c:pt>
                <c:pt idx="14">
                  <c:v>174.13877400000001</c:v>
                </c:pt>
                <c:pt idx="15">
                  <c:v>33.546858</c:v>
                </c:pt>
                <c:pt idx="16">
                  <c:v>32.442852999999999</c:v>
                </c:pt>
                <c:pt idx="17">
                  <c:v>60.046579000000001</c:v>
                </c:pt>
                <c:pt idx="18">
                  <c:v>55.225675000000003</c:v>
                </c:pt>
                <c:pt idx="19">
                  <c:v>90.164542999999995</c:v>
                </c:pt>
                <c:pt idx="20">
                  <c:v>135.63883100000001</c:v>
                </c:pt>
                <c:pt idx="21">
                  <c:v>74.176186000000001</c:v>
                </c:pt>
                <c:pt idx="22">
                  <c:v>71.393145000000004</c:v>
                </c:pt>
                <c:pt idx="23">
                  <c:v>138.44613200000001</c:v>
                </c:pt>
                <c:pt idx="24">
                  <c:v>33.664121999999999</c:v>
                </c:pt>
                <c:pt idx="25">
                  <c:v>46.520834000000001</c:v>
                </c:pt>
                <c:pt idx="26">
                  <c:v>93.347658999999993</c:v>
                </c:pt>
                <c:pt idx="27">
                  <c:v>58.769981000000001</c:v>
                </c:pt>
                <c:pt idx="28">
                  <c:v>134.83900199999999</c:v>
                </c:pt>
                <c:pt idx="29">
                  <c:v>187.125473</c:v>
                </c:pt>
                <c:pt idx="30">
                  <c:v>109.27258500000001</c:v>
                </c:pt>
                <c:pt idx="31">
                  <c:v>88.231934999999993</c:v>
                </c:pt>
                <c:pt idx="32">
                  <c:v>143.89751799999999</c:v>
                </c:pt>
                <c:pt idx="33">
                  <c:v>53.876353000000002</c:v>
                </c:pt>
                <c:pt idx="34">
                  <c:v>91.057798000000005</c:v>
                </c:pt>
                <c:pt idx="35">
                  <c:v>184.881978</c:v>
                </c:pt>
                <c:pt idx="36">
                  <c:v>114.48472</c:v>
                </c:pt>
                <c:pt idx="37">
                  <c:v>251.27248900000001</c:v>
                </c:pt>
                <c:pt idx="38">
                  <c:v>400.20591899999999</c:v>
                </c:pt>
                <c:pt idx="39">
                  <c:v>162.21778599999999</c:v>
                </c:pt>
                <c:pt idx="40">
                  <c:v>191.47218699999999</c:v>
                </c:pt>
                <c:pt idx="41">
                  <c:v>276.13014299999998</c:v>
                </c:pt>
                <c:pt idx="42">
                  <c:v>75.884788</c:v>
                </c:pt>
                <c:pt idx="43">
                  <c:v>128.88087100000001</c:v>
                </c:pt>
                <c:pt idx="44">
                  <c:v>423.70277199999998</c:v>
                </c:pt>
                <c:pt idx="45">
                  <c:v>239.40052299999999</c:v>
                </c:pt>
                <c:pt idx="46">
                  <c:v>421.72802999999999</c:v>
                </c:pt>
                <c:pt idx="47">
                  <c:v>607.49949100000003</c:v>
                </c:pt>
                <c:pt idx="48">
                  <c:v>244.44259500000001</c:v>
                </c:pt>
                <c:pt idx="49">
                  <c:v>374.950603</c:v>
                </c:pt>
                <c:pt idx="50">
                  <c:v>530.46734600000002</c:v>
                </c:pt>
                <c:pt idx="51">
                  <c:v>75.918577999999997</c:v>
                </c:pt>
                <c:pt idx="52">
                  <c:v>132.94224500000001</c:v>
                </c:pt>
                <c:pt idx="53">
                  <c:v>678.00966900000003</c:v>
                </c:pt>
                <c:pt idx="54">
                  <c:v>387.48039899999998</c:v>
                </c:pt>
                <c:pt idx="55">
                  <c:v>448.67951599999998</c:v>
                </c:pt>
                <c:pt idx="56">
                  <c:v>515.58070699999996</c:v>
                </c:pt>
                <c:pt idx="57">
                  <c:v>303.43820099999999</c:v>
                </c:pt>
                <c:pt idx="58">
                  <c:v>530.61713799999995</c:v>
                </c:pt>
                <c:pt idx="59">
                  <c:v>696.56173999999999</c:v>
                </c:pt>
                <c:pt idx="60">
                  <c:v>56.287973000000001</c:v>
                </c:pt>
                <c:pt idx="61">
                  <c:v>113.678817</c:v>
                </c:pt>
                <c:pt idx="62">
                  <c:v>522.16421700000001</c:v>
                </c:pt>
                <c:pt idx="63">
                  <c:v>249.492536</c:v>
                </c:pt>
                <c:pt idx="64">
                  <c:v>326.64717400000001</c:v>
                </c:pt>
                <c:pt idx="65">
                  <c:v>366.61897299999998</c:v>
                </c:pt>
                <c:pt idx="66">
                  <c:v>237.79032599999999</c:v>
                </c:pt>
                <c:pt idx="67">
                  <c:v>509.79050799999999</c:v>
                </c:pt>
                <c:pt idx="68">
                  <c:v>469.48017900000002</c:v>
                </c:pt>
                <c:pt idx="69">
                  <c:v>41.435015999999997</c:v>
                </c:pt>
                <c:pt idx="70">
                  <c:v>87.444940000000003</c:v>
                </c:pt>
                <c:pt idx="71">
                  <c:v>226.41754900000001</c:v>
                </c:pt>
                <c:pt idx="72">
                  <c:v>134.40761800000001</c:v>
                </c:pt>
                <c:pt idx="73">
                  <c:v>255.934449</c:v>
                </c:pt>
                <c:pt idx="74">
                  <c:v>243.46980199999999</c:v>
                </c:pt>
                <c:pt idx="75">
                  <c:v>212.50299799999999</c:v>
                </c:pt>
                <c:pt idx="76">
                  <c:v>485.76066300000002</c:v>
                </c:pt>
                <c:pt idx="77">
                  <c:v>331.08271500000001</c:v>
                </c:pt>
                <c:pt idx="78">
                  <c:v>33.818370999999999</c:v>
                </c:pt>
                <c:pt idx="79">
                  <c:v>60.957523999999999</c:v>
                </c:pt>
                <c:pt idx="80">
                  <c:v>121.16441</c:v>
                </c:pt>
                <c:pt idx="81">
                  <c:v>104.008779</c:v>
                </c:pt>
                <c:pt idx="82">
                  <c:v>210.63815700000001</c:v>
                </c:pt>
                <c:pt idx="83">
                  <c:v>160.61857699999999</c:v>
                </c:pt>
                <c:pt idx="84">
                  <c:v>201.73755800000001</c:v>
                </c:pt>
                <c:pt idx="85">
                  <c:v>362.34941199999997</c:v>
                </c:pt>
                <c:pt idx="86">
                  <c:v>270.55192</c:v>
                </c:pt>
                <c:pt idx="87">
                  <c:v>18.947748000000001</c:v>
                </c:pt>
                <c:pt idx="88">
                  <c:v>57.025979</c:v>
                </c:pt>
                <c:pt idx="89">
                  <c:v>57.414448999999998</c:v>
                </c:pt>
                <c:pt idx="90">
                  <c:v>70.586658999999997</c:v>
                </c:pt>
                <c:pt idx="91">
                  <c:v>145.36292399999999</c:v>
                </c:pt>
                <c:pt idx="92">
                  <c:v>116.410686</c:v>
                </c:pt>
                <c:pt idx="93">
                  <c:v>119.082652</c:v>
                </c:pt>
                <c:pt idx="94">
                  <c:v>245.19664900000001</c:v>
                </c:pt>
                <c:pt idx="95">
                  <c:v>194.46346600000001</c:v>
                </c:pt>
              </c:numCache>
            </c:numRef>
          </c:val>
          <c:smooth val="0"/>
          <c:extLst>
            <c:ext xmlns:c16="http://schemas.microsoft.com/office/drawing/2014/chart" uri="{C3380CC4-5D6E-409C-BE32-E72D297353CC}">
              <c16:uniqueId val="{00000000-3B7D-4B15-B9AB-7EF401FA3A18}"/>
            </c:ext>
          </c:extLst>
        </c:ser>
        <c:ser>
          <c:idx val="1"/>
          <c:order val="1"/>
          <c:tx>
            <c:strRef>
              <c:f>'Sheet6 (4)'!$BA$2</c:f>
              <c:strCache>
                <c:ptCount val="1"/>
                <c:pt idx="0">
                  <c:v>train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'Sheet6 (4)'!$BA$3:$BA$99</c:f>
              <c:numCache>
                <c:formatCode>General</c:formatCode>
                <c:ptCount val="97"/>
                <c:pt idx="0">
                  <c:v>81.289893307263384</c:v>
                </c:pt>
                <c:pt idx="1">
                  <c:v>117.71614379803906</c:v>
                </c:pt>
                <c:pt idx="2">
                  <c:v>177.93001080915505</c:v>
                </c:pt>
                <c:pt idx="3">
                  <c:v>88.534018469840291</c:v>
                </c:pt>
                <c:pt idx="4">
                  <c:v>135.28144573028547</c:v>
                </c:pt>
                <c:pt idx="5">
                  <c:v>229.04384534075319</c:v>
                </c:pt>
                <c:pt idx="6">
                  <c:v>32.269778913718625</c:v>
                </c:pt>
                <c:pt idx="7">
                  <c:v>4.9160054468206962</c:v>
                </c:pt>
                <c:pt idx="8">
                  <c:v>60.861794586042883</c:v>
                </c:pt>
                <c:pt idx="9">
                  <c:v>10.535255583576257</c:v>
                </c:pt>
                <c:pt idx="10">
                  <c:v>62.588903227312137</c:v>
                </c:pt>
                <c:pt idx="11">
                  <c:v>147.23446048825784</c:v>
                </c:pt>
                <c:pt idx="12">
                  <c:v>56.510814187418724</c:v>
                </c:pt>
                <c:pt idx="13">
                  <c:v>93.455675563512116</c:v>
                </c:pt>
                <c:pt idx="14">
                  <c:v>161.25179553275865</c:v>
                </c:pt>
                <c:pt idx="15">
                  <c:v>33.892947486920121</c:v>
                </c:pt>
                <c:pt idx="16">
                  <c:v>-9.0224314170264321</c:v>
                </c:pt>
                <c:pt idx="17">
                  <c:v>67.425687161537752</c:v>
                </c:pt>
                <c:pt idx="18">
                  <c:v>15.436622859939325</c:v>
                </c:pt>
                <c:pt idx="19">
                  <c:v>66.797092829443656</c:v>
                </c:pt>
                <c:pt idx="20">
                  <c:v>141.38119637628057</c:v>
                </c:pt>
                <c:pt idx="21">
                  <c:v>65.340345556050607</c:v>
                </c:pt>
                <c:pt idx="22">
                  <c:v>117.88912017114136</c:v>
                </c:pt>
                <c:pt idx="23">
                  <c:v>189.16421284462845</c:v>
                </c:pt>
                <c:pt idx="24">
                  <c:v>101.70800304780363</c:v>
                </c:pt>
                <c:pt idx="25">
                  <c:v>56.102270475780422</c:v>
                </c:pt>
                <c:pt idx="26">
                  <c:v>125.08358215912331</c:v>
                </c:pt>
                <c:pt idx="27">
                  <c:v>59.173384029361472</c:v>
                </c:pt>
                <c:pt idx="28">
                  <c:v>83.728627743660468</c:v>
                </c:pt>
                <c:pt idx="29">
                  <c:v>214.43880306993981</c:v>
                </c:pt>
                <c:pt idx="30">
                  <c:v>107.28400500421172</c:v>
                </c:pt>
                <c:pt idx="31">
                  <c:v>113.66502398166884</c:v>
                </c:pt>
                <c:pt idx="32">
                  <c:v>224.04307541769398</c:v>
                </c:pt>
                <c:pt idx="33">
                  <c:v>89.566972020831656</c:v>
                </c:pt>
                <c:pt idx="34">
                  <c:v>110.59041852797175</c:v>
                </c:pt>
                <c:pt idx="35">
                  <c:v>172.18045021671426</c:v>
                </c:pt>
                <c:pt idx="36">
                  <c:v>126.47986941365144</c:v>
                </c:pt>
                <c:pt idx="37">
                  <c:v>202.281944974185</c:v>
                </c:pt>
                <c:pt idx="38">
                  <c:v>312.93088609388968</c:v>
                </c:pt>
                <c:pt idx="39">
                  <c:v>195.70131197026475</c:v>
                </c:pt>
                <c:pt idx="40">
                  <c:v>156.14675070736666</c:v>
                </c:pt>
                <c:pt idx="41">
                  <c:v>312.06275356204054</c:v>
                </c:pt>
                <c:pt idx="42">
                  <c:v>120.49102264059991</c:v>
                </c:pt>
                <c:pt idx="43">
                  <c:v>183.46847044852379</c:v>
                </c:pt>
                <c:pt idx="44">
                  <c:v>301.58429176662219</c:v>
                </c:pt>
                <c:pt idx="45">
                  <c:v>255.14020085029705</c:v>
                </c:pt>
                <c:pt idx="46">
                  <c:v>305.32839579372023</c:v>
                </c:pt>
                <c:pt idx="47">
                  <c:v>548.63847147133811</c:v>
                </c:pt>
                <c:pt idx="48">
                  <c:v>313.02009894439084</c:v>
                </c:pt>
                <c:pt idx="49">
                  <c:v>292.25174803385335</c:v>
                </c:pt>
                <c:pt idx="50">
                  <c:v>475.61263439115112</c:v>
                </c:pt>
                <c:pt idx="51">
                  <c:v>165.77420810161047</c:v>
                </c:pt>
                <c:pt idx="52">
                  <c:v>191.99774407936548</c:v>
                </c:pt>
                <c:pt idx="53">
                  <c:v>496.52286632829964</c:v>
                </c:pt>
                <c:pt idx="54">
                  <c:v>374.95244611278423</c:v>
                </c:pt>
                <c:pt idx="55">
                  <c:v>430.51226267913216</c:v>
                </c:pt>
                <c:pt idx="56">
                  <c:v>658.12986266314101</c:v>
                </c:pt>
                <c:pt idx="57">
                  <c:v>292.18968831957295</c:v>
                </c:pt>
                <c:pt idx="58">
                  <c:v>498.52160335904853</c:v>
                </c:pt>
                <c:pt idx="59">
                  <c:v>571.28419673851397</c:v>
                </c:pt>
                <c:pt idx="60">
                  <c:v>104.03400264562845</c:v>
                </c:pt>
                <c:pt idx="61">
                  <c:v>172.6312490620077</c:v>
                </c:pt>
                <c:pt idx="62">
                  <c:v>598.28010782854244</c:v>
                </c:pt>
                <c:pt idx="63">
                  <c:v>315.78851609059762</c:v>
                </c:pt>
                <c:pt idx="64">
                  <c:v>393.70252437348176</c:v>
                </c:pt>
                <c:pt idx="65">
                  <c:v>436.98432352912477</c:v>
                </c:pt>
                <c:pt idx="66">
                  <c:v>155.09897996683546</c:v>
                </c:pt>
                <c:pt idx="67">
                  <c:v>479.02774052154473</c:v>
                </c:pt>
                <c:pt idx="68">
                  <c:v>529.140256922258</c:v>
                </c:pt>
                <c:pt idx="69">
                  <c:v>-95.877597771152111</c:v>
                </c:pt>
                <c:pt idx="70">
                  <c:v>134.13430188887867</c:v>
                </c:pt>
                <c:pt idx="71">
                  <c:v>247.15916065334454</c:v>
                </c:pt>
              </c:numCache>
            </c:numRef>
          </c:val>
          <c:smooth val="0"/>
          <c:extLst>
            <c:ext xmlns:c16="http://schemas.microsoft.com/office/drawing/2014/chart" uri="{C3380CC4-5D6E-409C-BE32-E72D297353CC}">
              <c16:uniqueId val="{00000001-3B7D-4B15-B9AB-7EF401FA3A18}"/>
            </c:ext>
          </c:extLst>
        </c:ser>
        <c:ser>
          <c:idx val="2"/>
          <c:order val="2"/>
          <c:tx>
            <c:strRef>
              <c:f>'Sheet6 (4)'!$BB$2</c:f>
              <c:strCache>
                <c:ptCount val="1"/>
                <c:pt idx="0">
                  <c:v>test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'Sheet6 (4)'!$BB$3:$BB$99</c:f>
              <c:numCache>
                <c:formatCode>General</c:formatCode>
                <c:ptCount val="97"/>
                <c:pt idx="72">
                  <c:v>26.54450501461892</c:v>
                </c:pt>
                <c:pt idx="73">
                  <c:v>247.90205605398722</c:v>
                </c:pt>
                <c:pt idx="74">
                  <c:v>143.72901464117612</c:v>
                </c:pt>
                <c:pt idx="75">
                  <c:v>47.806352098411821</c:v>
                </c:pt>
                <c:pt idx="76">
                  <c:v>374.93560889395945</c:v>
                </c:pt>
                <c:pt idx="77">
                  <c:v>287.50976830768479</c:v>
                </c:pt>
                <c:pt idx="78">
                  <c:v>-94.462146648487632</c:v>
                </c:pt>
                <c:pt idx="79">
                  <c:v>43.879731786430014</c:v>
                </c:pt>
                <c:pt idx="80">
                  <c:v>17.209145967536546</c:v>
                </c:pt>
                <c:pt idx="81">
                  <c:v>-16.821050787932329</c:v>
                </c:pt>
                <c:pt idx="82">
                  <c:v>163.25401767963353</c:v>
                </c:pt>
                <c:pt idx="83">
                  <c:v>83.558085946604876</c:v>
                </c:pt>
                <c:pt idx="84">
                  <c:v>125.66013903185419</c:v>
                </c:pt>
                <c:pt idx="85">
                  <c:v>403.39617020907082</c:v>
                </c:pt>
                <c:pt idx="86">
                  <c:v>216.1069783913731</c:v>
                </c:pt>
                <c:pt idx="87">
                  <c:v>42.759378814047352</c:v>
                </c:pt>
                <c:pt idx="88">
                  <c:v>20.096736521922274</c:v>
                </c:pt>
                <c:pt idx="89">
                  <c:v>28.458553048865955</c:v>
                </c:pt>
                <c:pt idx="90">
                  <c:v>33.322226231883086</c:v>
                </c:pt>
                <c:pt idx="91">
                  <c:v>162.3492699907529</c:v>
                </c:pt>
                <c:pt idx="92">
                  <c:v>94.10130907522931</c:v>
                </c:pt>
                <c:pt idx="93">
                  <c:v>172.76231787680217</c:v>
                </c:pt>
                <c:pt idx="94">
                  <c:v>329.90515999159123</c:v>
                </c:pt>
                <c:pt idx="95">
                  <c:v>240.14395881833443</c:v>
                </c:pt>
                <c:pt idx="96">
                  <c:v>73.361177946385681</c:v>
                </c:pt>
              </c:numCache>
            </c:numRef>
          </c:val>
          <c:smooth val="0"/>
          <c:extLst>
            <c:ext xmlns:c16="http://schemas.microsoft.com/office/drawing/2014/chart" uri="{C3380CC4-5D6E-409C-BE32-E72D297353CC}">
              <c16:uniqueId val="{00000002-3B7D-4B15-B9AB-7EF401FA3A18}"/>
            </c:ext>
          </c:extLst>
        </c:ser>
        <c:dLbls>
          <c:showLegendKey val="0"/>
          <c:showVal val="0"/>
          <c:showCatName val="0"/>
          <c:showSerName val="0"/>
          <c:showPercent val="0"/>
          <c:showBubbleSize val="0"/>
        </c:dLbls>
        <c:marker val="1"/>
        <c:smooth val="0"/>
        <c:axId val="354562976"/>
        <c:axId val="416806976"/>
      </c:lineChart>
      <c:catAx>
        <c:axId val="354562976"/>
        <c:scaling>
          <c:orientation val="minMax"/>
        </c:scaling>
        <c:delete val="1"/>
        <c:axPos val="b"/>
        <c:majorTickMark val="none"/>
        <c:minorTickMark val="none"/>
        <c:tickLblPos val="nextTo"/>
        <c:crossAx val="416806976"/>
        <c:crosses val="autoZero"/>
        <c:auto val="1"/>
        <c:lblAlgn val="ctr"/>
        <c:lblOffset val="100"/>
        <c:noMultiLvlLbl val="0"/>
      </c:catAx>
      <c:valAx>
        <c:axId val="416806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45629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772172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082405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571424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655842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BCB47DD-A9B7-4873-B5FF-266E720BFE58}" type="datetimeFigureOut">
              <a:rPr lang="en-US" smtClean="0"/>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55665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CB47DD-A9B7-4873-B5FF-266E720BFE58}" type="datetimeFigureOut">
              <a:rPr lang="en-US" smtClean="0"/>
              <a:t>10/19/2019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3736956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CB47DD-A9B7-4873-B5FF-266E720BFE58}" type="datetimeFigureOut">
              <a:rPr lang="en-US" smtClean="0"/>
              <a:t>10/19/2019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044567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CB47DD-A9B7-4873-B5FF-266E720BFE58}" type="datetimeFigureOut">
              <a:rPr lang="en-US" smtClean="0"/>
              <a:t>10/19/2019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919195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CB47DD-A9B7-4873-B5FF-266E720BFE58}" type="datetimeFigureOut">
              <a:rPr lang="en-US" smtClean="0"/>
              <a:t>10/19/2019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28738318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BCB47DD-A9B7-4873-B5FF-266E720BFE58}" type="datetimeFigureOut">
              <a:rPr lang="en-US" smtClean="0"/>
              <a:t>10/19/2019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2633922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BCB47DD-A9B7-4873-B5FF-266E720BFE58}" type="datetimeFigureOut">
              <a:rPr lang="en-US" smtClean="0"/>
              <a:t>10/19/2019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549902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stretch>
            <a:fillRect/>
          </a:stretch>
        </p:blipFill>
        <p:spPr>
          <a:xfrm>
            <a:off x="-529" y="-6394"/>
            <a:ext cx="12193057" cy="6870787"/>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Roboto Condensed Light" panose="02000000000000000000" pitchFamily="2" charset="0"/>
                <a:ea typeface="Roboto Condensed Light" panose="02000000000000000000" pitchFamily="2" charset="0"/>
              </a:defRPr>
            </a:lvl1pPr>
          </a:lstStyle>
          <a:p>
            <a:fld id="{9BCB47DD-A9B7-4873-B5FF-266E720BFE58}" type="datetimeFigureOut">
              <a:rPr lang="en-US" smtClean="0"/>
              <a:pPr/>
              <a:t>10/19/2019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Roboto Condensed Light" panose="02000000000000000000" pitchFamily="2" charset="0"/>
                <a:ea typeface="Roboto Condensed Light" panose="02000000000000000000" pitchFamily="2"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Roboto Condensed Light" panose="02000000000000000000" pitchFamily="2" charset="0"/>
                <a:ea typeface="Roboto Condensed Light" panose="02000000000000000000" pitchFamily="2" charset="0"/>
              </a:defRPr>
            </a:lvl1pPr>
          </a:lstStyle>
          <a:p>
            <a:fld id="{84950C9E-A529-4F87-BFC9-241C0A36CC31}" type="slidenum">
              <a:rPr lang="en-US" smtClean="0"/>
              <a:pPr/>
              <a:t>‹#›</a:t>
            </a:fld>
            <a:endParaRPr lang="en-US"/>
          </a:p>
        </p:txBody>
      </p:sp>
    </p:spTree>
    <p:extLst>
      <p:ext uri="{BB962C8B-B14F-4D97-AF65-F5344CB8AC3E}">
        <p14:creationId xmlns:p14="http://schemas.microsoft.com/office/powerpoint/2010/main" val="2863806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bg1"/>
          </a:solidFill>
          <a:latin typeface="Roboto Condensed Light" panose="02000000000000000000" pitchFamily="2" charset="0"/>
          <a:ea typeface="Roboto Condensed Light"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35288" y="474590"/>
            <a:ext cx="3121423" cy="3127519"/>
          </a:xfrm>
          <a:prstGeom prst="rect">
            <a:avLst/>
          </a:prstGeom>
        </p:spPr>
      </p:pic>
      <p:sp>
        <p:nvSpPr>
          <p:cNvPr id="3" name="TextBox 2"/>
          <p:cNvSpPr txBox="1"/>
          <p:nvPr/>
        </p:nvSpPr>
        <p:spPr>
          <a:xfrm>
            <a:off x="1457324" y="3916970"/>
            <a:ext cx="9277350" cy="2431435"/>
          </a:xfrm>
          <a:prstGeom prst="rect">
            <a:avLst/>
          </a:prstGeom>
          <a:noFill/>
        </p:spPr>
        <p:txBody>
          <a:bodyPr wrap="square" rtlCol="0">
            <a:spAutoFit/>
          </a:bodyPr>
          <a:lstStyle/>
          <a:p>
            <a:pPr algn="ctr"/>
            <a:r>
              <a:rPr lang="en-US" sz="4000" dirty="0" smtClean="0">
                <a:solidFill>
                  <a:schemeClr val="bg1"/>
                </a:solidFill>
                <a:latin typeface="Roboto Condensed Light" panose="02000000000000000000" pitchFamily="2" charset="0"/>
                <a:ea typeface="Roboto Condensed Light" panose="02000000000000000000" pitchFamily="2" charset="0"/>
              </a:rPr>
              <a:t>Advanced Early Dengue Prediction and Exploration Service</a:t>
            </a:r>
          </a:p>
          <a:p>
            <a:pPr algn="ctr"/>
            <a:endParaRPr lang="en-US" sz="2400" dirty="0" smtClean="0">
              <a:solidFill>
                <a:schemeClr val="bg1"/>
              </a:solidFill>
              <a:latin typeface="Roboto Condensed Light" panose="02000000000000000000" pitchFamily="2" charset="0"/>
              <a:ea typeface="Roboto Condensed Light" panose="02000000000000000000" pitchFamily="2" charset="0"/>
            </a:endParaRPr>
          </a:p>
          <a:p>
            <a:pPr algn="ctr"/>
            <a:r>
              <a:rPr lang="en-US" sz="2400" dirty="0" smtClean="0">
                <a:solidFill>
                  <a:schemeClr val="bg1"/>
                </a:solidFill>
                <a:latin typeface="Roboto Condensed Light" panose="02000000000000000000" pitchFamily="2" charset="0"/>
                <a:ea typeface="Roboto Condensed Light" panose="02000000000000000000" pitchFamily="2" charset="0"/>
              </a:rPr>
              <a:t>Dominic </a:t>
            </a:r>
            <a:r>
              <a:rPr lang="en-US" sz="2400" dirty="0" err="1" smtClean="0">
                <a:solidFill>
                  <a:schemeClr val="bg1"/>
                </a:solidFill>
                <a:latin typeface="Roboto Condensed Light" panose="02000000000000000000" pitchFamily="2" charset="0"/>
                <a:ea typeface="Roboto Condensed Light" panose="02000000000000000000" pitchFamily="2" charset="0"/>
              </a:rPr>
              <a:t>Ligot</a:t>
            </a:r>
            <a:r>
              <a:rPr lang="en-US" sz="2400" dirty="0" smtClean="0">
                <a:solidFill>
                  <a:schemeClr val="bg1"/>
                </a:solidFill>
                <a:latin typeface="Roboto Condensed Light" panose="02000000000000000000" pitchFamily="2" charset="0"/>
                <a:ea typeface="Roboto Condensed Light" panose="02000000000000000000" pitchFamily="2" charset="0"/>
              </a:rPr>
              <a:t>, Claire </a:t>
            </a:r>
            <a:r>
              <a:rPr lang="en-US" sz="2400" dirty="0" err="1" smtClean="0">
                <a:solidFill>
                  <a:schemeClr val="bg1"/>
                </a:solidFill>
                <a:latin typeface="Roboto Condensed Light" panose="02000000000000000000" pitchFamily="2" charset="0"/>
                <a:ea typeface="Roboto Condensed Light" panose="02000000000000000000" pitchFamily="2" charset="0"/>
              </a:rPr>
              <a:t>Tayco</a:t>
            </a:r>
            <a:r>
              <a:rPr lang="en-US" sz="2400" dirty="0" smtClean="0">
                <a:solidFill>
                  <a:schemeClr val="bg1"/>
                </a:solidFill>
                <a:latin typeface="Roboto Condensed Light" panose="02000000000000000000" pitchFamily="2" charset="0"/>
                <a:ea typeface="Roboto Condensed Light" panose="02000000000000000000" pitchFamily="2" charset="0"/>
              </a:rPr>
              <a:t>, </a:t>
            </a:r>
            <a:r>
              <a:rPr lang="en-US" sz="2400" dirty="0">
                <a:solidFill>
                  <a:schemeClr val="bg1"/>
                </a:solidFill>
                <a:latin typeface="Roboto Condensed Light" panose="02000000000000000000" pitchFamily="2" charset="0"/>
                <a:ea typeface="Roboto Condensed Light" panose="02000000000000000000" pitchFamily="2" charset="0"/>
              </a:rPr>
              <a:t>, Jansen </a:t>
            </a:r>
            <a:r>
              <a:rPr lang="en-US" sz="2400" dirty="0" smtClean="0">
                <a:solidFill>
                  <a:schemeClr val="bg1"/>
                </a:solidFill>
                <a:latin typeface="Roboto Condensed Light" panose="02000000000000000000" pitchFamily="2" charset="0"/>
                <a:ea typeface="Roboto Condensed Light" panose="02000000000000000000" pitchFamily="2" charset="0"/>
              </a:rPr>
              <a:t>Lopez, Mark </a:t>
            </a:r>
            <a:r>
              <a:rPr lang="en-US" sz="2400" dirty="0">
                <a:solidFill>
                  <a:schemeClr val="bg1"/>
                </a:solidFill>
                <a:latin typeface="Roboto Condensed Light" panose="02000000000000000000" pitchFamily="2" charset="0"/>
                <a:ea typeface="Roboto Condensed Light" panose="02000000000000000000" pitchFamily="2" charset="0"/>
              </a:rPr>
              <a:t>Toledo</a:t>
            </a:r>
            <a:endParaRPr lang="en-US" sz="2400" dirty="0" smtClean="0">
              <a:solidFill>
                <a:schemeClr val="bg1"/>
              </a:solidFill>
              <a:latin typeface="Roboto Condensed Light" panose="02000000000000000000" pitchFamily="2" charset="0"/>
              <a:ea typeface="Roboto Condensed Light" panose="02000000000000000000" pitchFamily="2" charset="0"/>
            </a:endParaRPr>
          </a:p>
          <a:p>
            <a:pPr algn="ctr"/>
            <a:r>
              <a:rPr lang="en-US" sz="2400" dirty="0" smtClean="0">
                <a:solidFill>
                  <a:schemeClr val="bg1"/>
                </a:solidFill>
                <a:latin typeface="Roboto Condensed Light" panose="02000000000000000000" pitchFamily="2" charset="0"/>
                <a:ea typeface="Roboto Condensed Light" panose="02000000000000000000" pitchFamily="2" charset="0"/>
              </a:rPr>
              <a:t>October 2019</a:t>
            </a:r>
            <a:endParaRPr lang="en-US" sz="20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716338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Complete time-series training for all regions</a:t>
            </a:r>
          </a:p>
          <a:p>
            <a:r>
              <a:rPr lang="en-US" dirty="0" smtClean="0"/>
              <a:t>Add satellite data for all target regions</a:t>
            </a:r>
          </a:p>
          <a:p>
            <a:r>
              <a:rPr lang="en-US" dirty="0" smtClean="0"/>
              <a:t>Recommend target areas for on the ground dengue case and deaths monitoring</a:t>
            </a:r>
          </a:p>
          <a:p>
            <a:r>
              <a:rPr lang="en-US" dirty="0" smtClean="0"/>
              <a:t>Set future thresholds for dengue epidemics and short list areas that will be </a:t>
            </a:r>
            <a:r>
              <a:rPr lang="en-US" smtClean="0"/>
              <a:t>hit first </a:t>
            </a:r>
            <a:endParaRPr lang="en-US" dirty="0"/>
          </a:p>
        </p:txBody>
      </p:sp>
    </p:spTree>
    <p:extLst>
      <p:ext uri="{BB962C8B-B14F-4D97-AF65-F5344CB8AC3E}">
        <p14:creationId xmlns:p14="http://schemas.microsoft.com/office/powerpoint/2010/main" val="3173616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AEDES</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2925" t="4989" r="12925" b="18821"/>
          <a:stretch/>
        </p:blipFill>
        <p:spPr>
          <a:xfrm>
            <a:off x="3719296" y="2130961"/>
            <a:ext cx="2037359" cy="314014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0885" t="5896" r="14966" b="17914"/>
          <a:stretch/>
        </p:blipFill>
        <p:spPr>
          <a:xfrm>
            <a:off x="995959" y="2130959"/>
            <a:ext cx="2037359" cy="3140149"/>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678"/>
          <a:stretch/>
        </p:blipFill>
        <p:spPr>
          <a:xfrm>
            <a:off x="6442633" y="2130959"/>
            <a:ext cx="2037359" cy="314014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r="2678"/>
          <a:stretch/>
        </p:blipFill>
        <p:spPr>
          <a:xfrm>
            <a:off x="9165970" y="2130959"/>
            <a:ext cx="2037359" cy="3140148"/>
          </a:xfrm>
          <a:prstGeom prst="rect">
            <a:avLst/>
          </a:prstGeom>
        </p:spPr>
      </p:pic>
      <p:sp>
        <p:nvSpPr>
          <p:cNvPr id="11" name="TextBox 10"/>
          <p:cNvSpPr txBox="1"/>
          <p:nvPr/>
        </p:nvSpPr>
        <p:spPr>
          <a:xfrm>
            <a:off x="995959" y="5480546"/>
            <a:ext cx="2037359" cy="738664"/>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Dominic </a:t>
            </a:r>
            <a:r>
              <a:rPr lang="en-US" sz="2400" dirty="0" err="1" smtClean="0">
                <a:solidFill>
                  <a:schemeClr val="bg1"/>
                </a:solidFill>
                <a:latin typeface="Roboto Condensed Light" panose="02000000000000000000" pitchFamily="2" charset="0"/>
                <a:ea typeface="Roboto Condensed Light" panose="02000000000000000000" pitchFamily="2" charset="0"/>
              </a:rPr>
              <a:t>Ligot</a:t>
            </a:r>
            <a:r>
              <a:rPr lang="en-US" sz="2400" dirty="0" smtClean="0">
                <a:solidFill>
                  <a:schemeClr val="bg1"/>
                </a:solidFill>
                <a:latin typeface="Roboto Condensed Light" panose="02000000000000000000" pitchFamily="2" charset="0"/>
                <a:ea typeface="Roboto Condensed Light" panose="02000000000000000000" pitchFamily="2" charset="0"/>
              </a:rPr>
              <a:t/>
            </a:r>
            <a:br>
              <a:rPr lang="en-US" sz="2400" dirty="0" smtClean="0">
                <a:solidFill>
                  <a:schemeClr val="bg1"/>
                </a:solidFill>
                <a:latin typeface="Roboto Condensed Light" panose="02000000000000000000" pitchFamily="2" charset="0"/>
                <a:ea typeface="Roboto Condensed Light" panose="02000000000000000000" pitchFamily="2" charset="0"/>
              </a:rPr>
            </a:br>
            <a:r>
              <a:rPr lang="en-US" dirty="0" smtClean="0">
                <a:solidFill>
                  <a:schemeClr val="bg1"/>
                </a:solidFill>
                <a:latin typeface="Roboto Condensed Light" panose="02000000000000000000" pitchFamily="2" charset="0"/>
                <a:ea typeface="Roboto Condensed Light" panose="02000000000000000000" pitchFamily="2" charset="0"/>
              </a:rPr>
              <a:t>Project Lead</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2" name="TextBox 11"/>
          <p:cNvSpPr txBox="1"/>
          <p:nvPr/>
        </p:nvSpPr>
        <p:spPr>
          <a:xfrm>
            <a:off x="3719295" y="5480545"/>
            <a:ext cx="2037359" cy="738664"/>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Claire </a:t>
            </a:r>
            <a:r>
              <a:rPr lang="en-US" sz="2400" dirty="0" err="1" smtClean="0">
                <a:solidFill>
                  <a:schemeClr val="bg1"/>
                </a:solidFill>
                <a:latin typeface="Roboto Condensed Light" panose="02000000000000000000" pitchFamily="2" charset="0"/>
                <a:ea typeface="Roboto Condensed Light" panose="02000000000000000000" pitchFamily="2" charset="0"/>
              </a:rPr>
              <a:t>Tayco</a:t>
            </a:r>
            <a:r>
              <a:rPr lang="en-US" dirty="0" smtClean="0">
                <a:solidFill>
                  <a:schemeClr val="bg1"/>
                </a:solidFill>
                <a:latin typeface="Roboto Condensed Light" panose="02000000000000000000" pitchFamily="2" charset="0"/>
                <a:ea typeface="Roboto Condensed Light" panose="02000000000000000000" pitchFamily="2" charset="0"/>
              </a:rPr>
              <a:t/>
            </a:r>
            <a:br>
              <a:rPr lang="en-US" dirty="0" smtClean="0">
                <a:solidFill>
                  <a:schemeClr val="bg1"/>
                </a:solidFill>
                <a:latin typeface="Roboto Condensed Light" panose="02000000000000000000" pitchFamily="2" charset="0"/>
                <a:ea typeface="Roboto Condensed Light" panose="02000000000000000000" pitchFamily="2" charset="0"/>
              </a:rPr>
            </a:br>
            <a:r>
              <a:rPr lang="en-US" dirty="0" smtClean="0">
                <a:solidFill>
                  <a:schemeClr val="bg1"/>
                </a:solidFill>
                <a:latin typeface="Roboto Condensed Light" panose="02000000000000000000" pitchFamily="2" charset="0"/>
                <a:ea typeface="Roboto Condensed Light" panose="02000000000000000000" pitchFamily="2" charset="0"/>
              </a:rPr>
              <a:t>Statistical Models</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3" name="TextBox 12"/>
          <p:cNvSpPr txBox="1"/>
          <p:nvPr/>
        </p:nvSpPr>
        <p:spPr>
          <a:xfrm>
            <a:off x="6442633" y="5480545"/>
            <a:ext cx="2037359" cy="738664"/>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Jansen Lopez</a:t>
            </a:r>
            <a:br>
              <a:rPr lang="en-US" sz="2400" dirty="0" smtClean="0">
                <a:solidFill>
                  <a:schemeClr val="bg1"/>
                </a:solidFill>
                <a:latin typeface="Roboto Condensed Light" panose="02000000000000000000" pitchFamily="2" charset="0"/>
                <a:ea typeface="Roboto Condensed Light" panose="02000000000000000000" pitchFamily="2" charset="0"/>
              </a:rPr>
            </a:br>
            <a:r>
              <a:rPr lang="en-US" dirty="0" smtClean="0">
                <a:solidFill>
                  <a:schemeClr val="bg1"/>
                </a:solidFill>
                <a:latin typeface="Roboto Condensed Light" panose="02000000000000000000" pitchFamily="2" charset="0"/>
                <a:ea typeface="Roboto Condensed Light" panose="02000000000000000000" pitchFamily="2" charset="0"/>
              </a:rPr>
              <a:t>Geospatial Models</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4" name="TextBox 13"/>
          <p:cNvSpPr txBox="1"/>
          <p:nvPr/>
        </p:nvSpPr>
        <p:spPr>
          <a:xfrm>
            <a:off x="9165969" y="5480544"/>
            <a:ext cx="2037359" cy="738664"/>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Mark Toledo</a:t>
            </a:r>
            <a:br>
              <a:rPr lang="en-US" sz="2400" dirty="0" smtClean="0">
                <a:solidFill>
                  <a:schemeClr val="bg1"/>
                </a:solidFill>
                <a:latin typeface="Roboto Condensed Light" panose="02000000000000000000" pitchFamily="2" charset="0"/>
                <a:ea typeface="Roboto Condensed Light" panose="02000000000000000000" pitchFamily="2" charset="0"/>
              </a:rPr>
            </a:br>
            <a:r>
              <a:rPr lang="en-US" dirty="0" smtClean="0">
                <a:solidFill>
                  <a:schemeClr val="bg1"/>
                </a:solidFill>
                <a:latin typeface="Roboto Condensed Light" panose="02000000000000000000" pitchFamily="2" charset="0"/>
                <a:ea typeface="Roboto Condensed Light" panose="02000000000000000000" pitchFamily="2" charset="0"/>
              </a:rPr>
              <a:t>Software Engineer</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78545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lgn="ctr">
              <a:buNone/>
            </a:pPr>
            <a:r>
              <a:rPr lang="en-US" sz="5400" dirty="0" smtClean="0"/>
              <a:t>Save Data. Save Lives. </a:t>
            </a:r>
            <a:endParaRPr lang="en-US" sz="5400" dirty="0"/>
          </a:p>
        </p:txBody>
      </p:sp>
      <p:pic>
        <p:nvPicPr>
          <p:cNvPr id="4" name="Picture 3"/>
          <p:cNvPicPr>
            <a:picLocks noChangeAspect="1"/>
          </p:cNvPicPr>
          <p:nvPr/>
        </p:nvPicPr>
        <p:blipFill>
          <a:blip r:embed="rId2"/>
          <a:stretch>
            <a:fillRect/>
          </a:stretch>
        </p:blipFill>
        <p:spPr>
          <a:xfrm>
            <a:off x="4535288" y="873775"/>
            <a:ext cx="3121423" cy="3127519"/>
          </a:xfrm>
          <a:prstGeom prst="rect">
            <a:avLst/>
          </a:prstGeom>
        </p:spPr>
      </p:pic>
    </p:spTree>
    <p:extLst>
      <p:ext uri="{BB962C8B-B14F-4D97-AF65-F5344CB8AC3E}">
        <p14:creationId xmlns:p14="http://schemas.microsoft.com/office/powerpoint/2010/main" val="1235689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solidFill>
                  <a:srgbClr val="FFFF00"/>
                </a:solidFill>
              </a:rPr>
              <a:t>Challenge</a:t>
            </a:r>
            <a:endParaRPr lang="en-US" dirty="0">
              <a:solidFill>
                <a:srgbClr val="FFFF00"/>
              </a:solidFill>
            </a:endParaRPr>
          </a:p>
        </p:txBody>
      </p:sp>
      <p:pic>
        <p:nvPicPr>
          <p:cNvPr id="4" name="Picture 3"/>
          <p:cNvPicPr>
            <a:picLocks noChangeAspect="1"/>
          </p:cNvPicPr>
          <p:nvPr/>
        </p:nvPicPr>
        <p:blipFill>
          <a:blip r:embed="rId2"/>
          <a:stretch>
            <a:fillRect/>
          </a:stretch>
        </p:blipFill>
        <p:spPr>
          <a:xfrm>
            <a:off x="552450" y="2128837"/>
            <a:ext cx="3169944" cy="3929062"/>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3"/>
          <a:stretch>
            <a:fillRect/>
          </a:stretch>
        </p:blipFill>
        <p:spPr>
          <a:xfrm>
            <a:off x="4124325" y="2128837"/>
            <a:ext cx="3451627" cy="3929062"/>
          </a:xfrm>
          <a:prstGeom prst="rect">
            <a:avLst/>
          </a:prstGeom>
        </p:spPr>
      </p:pic>
      <p:pic>
        <p:nvPicPr>
          <p:cNvPr id="6" name="Picture 5"/>
          <p:cNvPicPr>
            <a:picLocks noChangeAspect="1"/>
          </p:cNvPicPr>
          <p:nvPr/>
        </p:nvPicPr>
        <p:blipFill>
          <a:blip r:embed="rId4"/>
          <a:stretch>
            <a:fillRect/>
          </a:stretch>
        </p:blipFill>
        <p:spPr>
          <a:xfrm>
            <a:off x="8006759" y="2128838"/>
            <a:ext cx="3929062" cy="39290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7555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solidFill>
                  <a:srgbClr val="FFFF00"/>
                </a:solidFill>
              </a:rPr>
              <a:t>Problem</a:t>
            </a:r>
            <a:endParaRPr lang="en-US" dirty="0">
              <a:solidFill>
                <a:srgbClr val="FFFF00"/>
              </a:solidFill>
            </a:endParaRPr>
          </a:p>
        </p:txBody>
      </p:sp>
      <p:pic>
        <p:nvPicPr>
          <p:cNvPr id="5" name="Picture 4"/>
          <p:cNvPicPr>
            <a:picLocks noChangeAspect="1"/>
          </p:cNvPicPr>
          <p:nvPr/>
        </p:nvPicPr>
        <p:blipFill rotWithShape="1">
          <a:blip r:embed="rId2"/>
          <a:srcRect l="15588" r="7146"/>
          <a:stretch/>
        </p:blipFill>
        <p:spPr>
          <a:xfrm>
            <a:off x="342900" y="1690688"/>
            <a:ext cx="3733800" cy="2416175"/>
          </a:xfrm>
          <a:prstGeom prst="rect">
            <a:avLst/>
          </a:prstGeom>
        </p:spPr>
      </p:pic>
      <p:pic>
        <p:nvPicPr>
          <p:cNvPr id="6" name="Picture 5"/>
          <p:cNvPicPr>
            <a:picLocks noChangeAspect="1"/>
          </p:cNvPicPr>
          <p:nvPr/>
        </p:nvPicPr>
        <p:blipFill>
          <a:blip r:embed="rId3"/>
          <a:stretch>
            <a:fillRect/>
          </a:stretch>
        </p:blipFill>
        <p:spPr>
          <a:xfrm>
            <a:off x="8115299" y="1690688"/>
            <a:ext cx="3624263" cy="2416175"/>
          </a:xfrm>
          <a:prstGeom prst="rect">
            <a:avLst/>
          </a:prstGeom>
        </p:spPr>
      </p:pic>
      <p:pic>
        <p:nvPicPr>
          <p:cNvPr id="7" name="Picture 6"/>
          <p:cNvPicPr>
            <a:picLocks noChangeAspect="1"/>
          </p:cNvPicPr>
          <p:nvPr/>
        </p:nvPicPr>
        <p:blipFill>
          <a:blip r:embed="rId4"/>
          <a:stretch>
            <a:fillRect/>
          </a:stretch>
        </p:blipFill>
        <p:spPr>
          <a:xfrm>
            <a:off x="4282735" y="1690688"/>
            <a:ext cx="3626529" cy="2416175"/>
          </a:xfrm>
          <a:prstGeom prst="rect">
            <a:avLst/>
          </a:prstGeom>
        </p:spPr>
      </p:pic>
      <p:sp>
        <p:nvSpPr>
          <p:cNvPr id="9" name="TextBox 8"/>
          <p:cNvSpPr txBox="1"/>
          <p:nvPr/>
        </p:nvSpPr>
        <p:spPr>
          <a:xfrm>
            <a:off x="342900" y="4279901"/>
            <a:ext cx="11396662" cy="2062103"/>
          </a:xfrm>
          <a:prstGeom prst="rect">
            <a:avLst/>
          </a:prstGeom>
          <a:noFill/>
        </p:spPr>
        <p:txBody>
          <a:bodyPr wrap="square" rtlCol="0">
            <a:spAutoFit/>
          </a:bodyPr>
          <a:lstStyle/>
          <a:p>
            <a:r>
              <a:rPr lang="en-US" sz="3200" dirty="0" smtClean="0">
                <a:solidFill>
                  <a:schemeClr val="bg1"/>
                </a:solidFill>
                <a:latin typeface="Roboto Condensed Light" panose="02000000000000000000" pitchFamily="2" charset="0"/>
                <a:ea typeface="Roboto Condensed Light" panose="02000000000000000000" pitchFamily="2" charset="0"/>
              </a:rPr>
              <a:t>Dengue cases are at an epidemic level in the Philippines with 1,107 deaths and more than 271,000 cases reported. Data on dengue takes time to be manually gathered which hampers the health sector’s ability to deal with the threat. </a:t>
            </a:r>
            <a:endParaRPr lang="en-US" sz="32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465993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r>
              <a:rPr lang="en-US" dirty="0" smtClean="0">
                <a:solidFill>
                  <a:srgbClr val="FFFF00"/>
                </a:solidFill>
              </a:rPr>
              <a:t>Advanced </a:t>
            </a:r>
            <a:r>
              <a:rPr lang="en-US" dirty="0" smtClean="0">
                <a:solidFill>
                  <a:srgbClr val="FFFF00"/>
                </a:solidFill>
              </a:rPr>
              <a:t>Dengue Prediction</a:t>
            </a:r>
            <a:endParaRPr lang="en-US" dirty="0">
              <a:solidFill>
                <a:srgbClr val="FFFF00"/>
              </a:solidFill>
            </a:endParaRPr>
          </a:p>
        </p:txBody>
      </p:sp>
      <p:pic>
        <p:nvPicPr>
          <p:cNvPr id="4" name="Picture 3"/>
          <p:cNvPicPr>
            <a:picLocks noChangeAspect="1"/>
          </p:cNvPicPr>
          <p:nvPr/>
        </p:nvPicPr>
        <p:blipFill>
          <a:blip r:embed="rId2"/>
          <a:stretch>
            <a:fillRect/>
          </a:stretch>
        </p:blipFill>
        <p:spPr>
          <a:xfrm>
            <a:off x="247650" y="4114799"/>
            <a:ext cx="3773716" cy="1981201"/>
          </a:xfrm>
          <a:prstGeom prst="rect">
            <a:avLst/>
          </a:prstGeom>
        </p:spPr>
      </p:pic>
      <p:pic>
        <p:nvPicPr>
          <p:cNvPr id="5" name="Picture 4"/>
          <p:cNvPicPr>
            <a:picLocks noChangeAspect="1"/>
          </p:cNvPicPr>
          <p:nvPr/>
        </p:nvPicPr>
        <p:blipFill rotWithShape="1">
          <a:blip r:embed="rId3"/>
          <a:srcRect r="5781" b="23598"/>
          <a:stretch/>
        </p:blipFill>
        <p:spPr>
          <a:xfrm>
            <a:off x="4209142" y="4114799"/>
            <a:ext cx="3773716" cy="1981201"/>
          </a:xfrm>
          <a:prstGeom prst="rect">
            <a:avLst/>
          </a:prstGeom>
        </p:spPr>
      </p:pic>
      <p:pic>
        <p:nvPicPr>
          <p:cNvPr id="6" name="Picture 5"/>
          <p:cNvPicPr>
            <a:picLocks noChangeAspect="1"/>
          </p:cNvPicPr>
          <p:nvPr/>
        </p:nvPicPr>
        <p:blipFill rotWithShape="1">
          <a:blip r:embed="rId4"/>
          <a:srcRect t="27383" b="10706"/>
          <a:stretch/>
        </p:blipFill>
        <p:spPr>
          <a:xfrm>
            <a:off x="8170634" y="4114799"/>
            <a:ext cx="3773716" cy="1981201"/>
          </a:xfrm>
          <a:prstGeom prst="rect">
            <a:avLst/>
          </a:prstGeom>
        </p:spPr>
      </p:pic>
      <p:sp>
        <p:nvSpPr>
          <p:cNvPr id="7" name="TextBox 6"/>
          <p:cNvSpPr txBox="1"/>
          <p:nvPr/>
        </p:nvSpPr>
        <p:spPr>
          <a:xfrm>
            <a:off x="342900" y="2117913"/>
            <a:ext cx="11396662" cy="1569660"/>
          </a:xfrm>
          <a:prstGeom prst="rect">
            <a:avLst/>
          </a:prstGeom>
          <a:noFill/>
        </p:spPr>
        <p:txBody>
          <a:bodyPr wrap="square" rtlCol="0">
            <a:spAutoFit/>
          </a:bodyPr>
          <a:lstStyle/>
          <a:p>
            <a:r>
              <a:rPr lang="en-US" sz="3200" dirty="0" smtClean="0">
                <a:solidFill>
                  <a:schemeClr val="bg1"/>
                </a:solidFill>
                <a:latin typeface="Roboto Condensed Light" panose="02000000000000000000" pitchFamily="2" charset="0"/>
                <a:ea typeface="Roboto Condensed Light" panose="02000000000000000000" pitchFamily="2" charset="0"/>
              </a:rPr>
              <a:t>Correlate dengue cases and deaths with real-time data from climate, google searches, and satellite maps, giving an advance indicator of when dengue will emerge and potential dengue hotspot locations. </a:t>
            </a:r>
            <a:endParaRPr lang="en-US" sz="32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589218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0"/>
          <p:cNvSpPr/>
          <p:nvPr/>
        </p:nvSpPr>
        <p:spPr>
          <a:xfrm>
            <a:off x="170121" y="3316301"/>
            <a:ext cx="11844670" cy="4040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Capturing The </a:t>
            </a:r>
            <a:r>
              <a:rPr lang="en-US" dirty="0" smtClean="0">
                <a:solidFill>
                  <a:srgbClr val="FFFF00"/>
                </a:solidFill>
              </a:rPr>
              <a:t>Dengue Cycle </a:t>
            </a:r>
            <a:r>
              <a:rPr lang="en-US" dirty="0" smtClean="0"/>
              <a:t>Through Data</a:t>
            </a:r>
            <a:endParaRPr lang="en-US" dirty="0"/>
          </a:p>
        </p:txBody>
      </p:sp>
      <p:pic>
        <p:nvPicPr>
          <p:cNvPr id="6" name="Picture 5"/>
          <p:cNvPicPr>
            <a:picLocks noChangeAspect="1"/>
          </p:cNvPicPr>
          <p:nvPr/>
        </p:nvPicPr>
        <p:blipFill rotWithShape="1">
          <a:blip r:embed="rId2"/>
          <a:srcRect r="43722"/>
          <a:stretch/>
        </p:blipFill>
        <p:spPr>
          <a:xfrm>
            <a:off x="457072" y="2741088"/>
            <a:ext cx="1555280" cy="1554465"/>
          </a:xfrm>
          <a:prstGeom prst="ellipse">
            <a:avLst/>
          </a:prstGeom>
        </p:spPr>
      </p:pic>
      <p:pic>
        <p:nvPicPr>
          <p:cNvPr id="7" name="Picture 6"/>
          <p:cNvPicPr>
            <a:picLocks noChangeAspect="1"/>
          </p:cNvPicPr>
          <p:nvPr/>
        </p:nvPicPr>
        <p:blipFill rotWithShape="1">
          <a:blip r:embed="rId3"/>
          <a:srcRect l="33722" r="16420"/>
          <a:stretch/>
        </p:blipFill>
        <p:spPr>
          <a:xfrm>
            <a:off x="2874536" y="2741088"/>
            <a:ext cx="1550088" cy="1554465"/>
          </a:xfrm>
          <a:prstGeom prst="ellipse">
            <a:avLst/>
          </a:prstGeom>
        </p:spPr>
      </p:pic>
      <p:pic>
        <p:nvPicPr>
          <p:cNvPr id="8" name="Picture 7"/>
          <p:cNvPicPr>
            <a:picLocks noChangeAspect="1"/>
          </p:cNvPicPr>
          <p:nvPr/>
        </p:nvPicPr>
        <p:blipFill rotWithShape="1">
          <a:blip r:embed="rId4"/>
          <a:srcRect r="50513" b="23598"/>
          <a:stretch/>
        </p:blipFill>
        <p:spPr>
          <a:xfrm>
            <a:off x="7760288" y="2741088"/>
            <a:ext cx="1555177" cy="1554465"/>
          </a:xfrm>
          <a:prstGeom prst="ellipse">
            <a:avLst/>
          </a:prstGeom>
        </p:spPr>
      </p:pic>
      <p:pic>
        <p:nvPicPr>
          <p:cNvPr id="9" name="Picture 8"/>
          <p:cNvPicPr>
            <a:picLocks noChangeAspect="1"/>
          </p:cNvPicPr>
          <p:nvPr/>
        </p:nvPicPr>
        <p:blipFill rotWithShape="1">
          <a:blip r:embed="rId5"/>
          <a:srcRect l="3" r="33543"/>
          <a:stretch/>
        </p:blipFill>
        <p:spPr>
          <a:xfrm>
            <a:off x="5317205" y="2741088"/>
            <a:ext cx="1550502" cy="1554465"/>
          </a:xfrm>
          <a:prstGeom prst="ellipse">
            <a:avLst/>
          </a:prstGeom>
        </p:spPr>
      </p:pic>
      <p:pic>
        <p:nvPicPr>
          <p:cNvPr id="10" name="Picture 9"/>
          <p:cNvPicPr>
            <a:picLocks noChangeAspect="1"/>
          </p:cNvPicPr>
          <p:nvPr/>
        </p:nvPicPr>
        <p:blipFill>
          <a:blip r:embed="rId6"/>
          <a:stretch>
            <a:fillRect/>
          </a:stretch>
        </p:blipFill>
        <p:spPr>
          <a:xfrm>
            <a:off x="10116271" y="2741088"/>
            <a:ext cx="1566968" cy="1554465"/>
          </a:xfrm>
          <a:prstGeom prst="ellipse">
            <a:avLst/>
          </a:prstGeom>
        </p:spPr>
      </p:pic>
      <p:sp>
        <p:nvSpPr>
          <p:cNvPr id="12" name="TextBox 11"/>
          <p:cNvSpPr txBox="1"/>
          <p:nvPr/>
        </p:nvSpPr>
        <p:spPr>
          <a:xfrm>
            <a:off x="457072" y="4639933"/>
            <a:ext cx="1555280" cy="1107996"/>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Climate</a:t>
            </a:r>
          </a:p>
          <a:p>
            <a:pPr algn="ctr"/>
            <a:r>
              <a:rPr lang="en-US" sz="1400" dirty="0" smtClean="0">
                <a:solidFill>
                  <a:schemeClr val="bg1"/>
                </a:solidFill>
                <a:latin typeface="Roboto Condensed Light" panose="02000000000000000000" pitchFamily="2" charset="0"/>
                <a:ea typeface="Roboto Condensed Light" panose="02000000000000000000" pitchFamily="2" charset="0"/>
              </a:rPr>
              <a:t>Creates mosquito breeding environments</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3" name="TextBox 12"/>
          <p:cNvSpPr txBox="1"/>
          <p:nvPr/>
        </p:nvSpPr>
        <p:spPr>
          <a:xfrm>
            <a:off x="2874536" y="4639933"/>
            <a:ext cx="1555280" cy="1107996"/>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Mosquitoes</a:t>
            </a:r>
          </a:p>
          <a:p>
            <a:pPr algn="ctr"/>
            <a:r>
              <a:rPr lang="en-US" sz="1400" dirty="0" smtClean="0">
                <a:solidFill>
                  <a:schemeClr val="bg1"/>
                </a:solidFill>
                <a:latin typeface="Roboto Condensed Light" panose="02000000000000000000" pitchFamily="2" charset="0"/>
                <a:ea typeface="Roboto Condensed Light" panose="02000000000000000000" pitchFamily="2" charset="0"/>
              </a:rPr>
              <a:t>Get infected and spread cases of disease</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4" name="TextBox 13"/>
          <p:cNvSpPr txBox="1"/>
          <p:nvPr/>
        </p:nvSpPr>
        <p:spPr>
          <a:xfrm>
            <a:off x="7788296" y="4639933"/>
            <a:ext cx="1555280" cy="1107996"/>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Searches</a:t>
            </a:r>
          </a:p>
          <a:p>
            <a:pPr algn="ctr"/>
            <a:r>
              <a:rPr lang="en-US" sz="1400" dirty="0" smtClean="0">
                <a:solidFill>
                  <a:schemeClr val="bg1"/>
                </a:solidFill>
                <a:latin typeface="Roboto Condensed Light" panose="02000000000000000000" pitchFamily="2" charset="0"/>
                <a:ea typeface="Roboto Condensed Light" panose="02000000000000000000" pitchFamily="2" charset="0"/>
              </a:rPr>
              <a:t>Triggered by public alarm and spread of cases and deaths</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5" name="TextBox 14"/>
          <p:cNvSpPr txBox="1"/>
          <p:nvPr/>
        </p:nvSpPr>
        <p:spPr>
          <a:xfrm>
            <a:off x="5312427" y="4639933"/>
            <a:ext cx="1555280" cy="892552"/>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Deaths</a:t>
            </a:r>
          </a:p>
          <a:p>
            <a:pPr algn="ctr"/>
            <a:r>
              <a:rPr lang="en-US" sz="1400" dirty="0" smtClean="0">
                <a:solidFill>
                  <a:schemeClr val="bg1"/>
                </a:solidFill>
                <a:latin typeface="Roboto Condensed Light" panose="02000000000000000000" pitchFamily="2" charset="0"/>
                <a:ea typeface="Roboto Condensed Light" panose="02000000000000000000" pitchFamily="2" charset="0"/>
              </a:rPr>
              <a:t>Occur if cases are untreated</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6" name="TextBox 15"/>
          <p:cNvSpPr txBox="1"/>
          <p:nvPr/>
        </p:nvSpPr>
        <p:spPr>
          <a:xfrm>
            <a:off x="10127959" y="4639933"/>
            <a:ext cx="1555280" cy="1538883"/>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Reports</a:t>
            </a:r>
          </a:p>
          <a:p>
            <a:pPr algn="ctr"/>
            <a:r>
              <a:rPr lang="en-US" sz="1400" dirty="0" smtClean="0">
                <a:solidFill>
                  <a:schemeClr val="bg1"/>
                </a:solidFill>
                <a:latin typeface="Roboto Condensed Light" panose="02000000000000000000" pitchFamily="2" charset="0"/>
                <a:ea typeface="Roboto Condensed Light" panose="02000000000000000000" pitchFamily="2" charset="0"/>
              </a:rPr>
              <a:t>Cases and deaths are reported to Department of Health (2-3 months lag)</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7" name="Rectangle 16"/>
          <p:cNvSpPr/>
          <p:nvPr/>
        </p:nvSpPr>
        <p:spPr>
          <a:xfrm>
            <a:off x="277091" y="2341418"/>
            <a:ext cx="2022764" cy="38373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526494" y="2341418"/>
            <a:ext cx="2022764" cy="38373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811060" y="2341418"/>
            <a:ext cx="2022764" cy="38373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41123" y="1949496"/>
            <a:ext cx="1187177" cy="369332"/>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Data</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1" name="TextBox 20"/>
          <p:cNvSpPr txBox="1"/>
          <p:nvPr/>
        </p:nvSpPr>
        <p:spPr>
          <a:xfrm>
            <a:off x="7972347" y="1949496"/>
            <a:ext cx="1187177" cy="369332"/>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Data</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2" name="TextBox 21"/>
          <p:cNvSpPr txBox="1"/>
          <p:nvPr/>
        </p:nvSpPr>
        <p:spPr>
          <a:xfrm>
            <a:off x="10228853" y="1949496"/>
            <a:ext cx="1187177" cy="369332"/>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Data</a:t>
            </a:r>
            <a:endParaRPr lang="en-US"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958135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7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75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0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0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animBg="1"/>
      <p:bldP spid="18" grpId="0" animBg="1"/>
      <p:bldP spid="19" grpId="0" animBg="1"/>
      <p:bldP spid="20"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66850"/>
            <a:ext cx="12192000" cy="539115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Correlating Dengue Cases and Deaths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95458394"/>
              </p:ext>
            </p:extLst>
          </p:nvPr>
        </p:nvGraphicFramePr>
        <p:xfrm>
          <a:off x="95250" y="1690688"/>
          <a:ext cx="12001500" cy="4711472"/>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495300" y="2057400"/>
            <a:ext cx="8458200" cy="36576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048750" y="2057400"/>
            <a:ext cx="2895600" cy="36576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8200" y="2533650"/>
            <a:ext cx="1695450" cy="646331"/>
          </a:xfrm>
          <a:prstGeom prst="rect">
            <a:avLst/>
          </a:prstGeom>
          <a:noFill/>
        </p:spPr>
        <p:txBody>
          <a:bodyPr wrap="square" rtlCol="0">
            <a:spAutoFit/>
          </a:bodyPr>
          <a:lstStyle/>
          <a:p>
            <a:r>
              <a:rPr lang="en-US" dirty="0" smtClean="0">
                <a:solidFill>
                  <a:schemeClr val="bg1"/>
                </a:solidFill>
              </a:rPr>
              <a:t>Training Period</a:t>
            </a:r>
          </a:p>
          <a:p>
            <a:r>
              <a:rPr lang="en-US" dirty="0" smtClean="0">
                <a:solidFill>
                  <a:schemeClr val="bg1"/>
                </a:solidFill>
              </a:rPr>
              <a:t>R2 = 85%</a:t>
            </a:r>
            <a:endParaRPr lang="en-US" dirty="0">
              <a:solidFill>
                <a:schemeClr val="bg1"/>
              </a:solidFill>
            </a:endParaRPr>
          </a:p>
        </p:txBody>
      </p:sp>
      <p:sp>
        <p:nvSpPr>
          <p:cNvPr id="9" name="TextBox 8"/>
          <p:cNvSpPr txBox="1"/>
          <p:nvPr/>
        </p:nvSpPr>
        <p:spPr>
          <a:xfrm>
            <a:off x="10248900" y="2533649"/>
            <a:ext cx="1695450" cy="646331"/>
          </a:xfrm>
          <a:prstGeom prst="rect">
            <a:avLst/>
          </a:prstGeom>
          <a:noFill/>
        </p:spPr>
        <p:txBody>
          <a:bodyPr wrap="square" rtlCol="0">
            <a:spAutoFit/>
          </a:bodyPr>
          <a:lstStyle/>
          <a:p>
            <a:r>
              <a:rPr lang="en-US" dirty="0" smtClean="0">
                <a:solidFill>
                  <a:schemeClr val="bg1"/>
                </a:solidFill>
              </a:rPr>
              <a:t>Testing Period</a:t>
            </a:r>
          </a:p>
          <a:p>
            <a:r>
              <a:rPr lang="en-US" dirty="0" smtClean="0">
                <a:solidFill>
                  <a:schemeClr val="bg1"/>
                </a:solidFill>
              </a:rPr>
              <a:t>R2 = 69%</a:t>
            </a:r>
            <a:endParaRPr lang="en-US" dirty="0">
              <a:solidFill>
                <a:schemeClr val="bg1"/>
              </a:solidFill>
            </a:endParaRPr>
          </a:p>
        </p:txBody>
      </p:sp>
    </p:spTree>
    <p:extLst>
      <p:ext uri="{BB962C8B-B14F-4D97-AF65-F5344CB8AC3E}">
        <p14:creationId xmlns:p14="http://schemas.microsoft.com/office/powerpoint/2010/main" val="3553804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Mosquito Hotpots From Satellite Images</a:t>
            </a:r>
            <a:endParaRPr lang="en-US" dirty="0"/>
          </a:p>
        </p:txBody>
      </p:sp>
      <p:pic>
        <p:nvPicPr>
          <p:cNvPr id="3" name="Picture 2"/>
          <p:cNvPicPr>
            <a:picLocks noChangeAspect="1"/>
          </p:cNvPicPr>
          <p:nvPr/>
        </p:nvPicPr>
        <p:blipFill>
          <a:blip r:embed="rId2"/>
          <a:stretch>
            <a:fillRect/>
          </a:stretch>
        </p:blipFill>
        <p:spPr>
          <a:xfrm>
            <a:off x="438150" y="1938074"/>
            <a:ext cx="3977731" cy="364357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612" y="1938074"/>
            <a:ext cx="6859463" cy="3643576"/>
          </a:xfrm>
          <a:prstGeom prst="rect">
            <a:avLst/>
          </a:prstGeom>
        </p:spPr>
      </p:pic>
    </p:spTree>
    <p:extLst>
      <p:ext uri="{BB962C8B-B14F-4D97-AF65-F5344CB8AC3E}">
        <p14:creationId xmlns:p14="http://schemas.microsoft.com/office/powerpoint/2010/main" val="3056064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AEDES Dashboard</a:t>
            </a:r>
            <a:endParaRPr lang="en-US" dirty="0"/>
          </a:p>
        </p:txBody>
      </p:sp>
    </p:spTree>
    <p:extLst>
      <p:ext uri="{BB962C8B-B14F-4D97-AF65-F5344CB8AC3E}">
        <p14:creationId xmlns:p14="http://schemas.microsoft.com/office/powerpoint/2010/main" val="1374840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smtClean="0">
                <a:solidFill>
                  <a:srgbClr val="FFFF00"/>
                </a:solidFill>
              </a:rPr>
              <a:t>Literature</a:t>
            </a:r>
            <a:endParaRPr lang="en-US" dirty="0">
              <a:solidFill>
                <a:srgbClr val="FFFF00"/>
              </a:solidFill>
            </a:endParaRPr>
          </a:p>
        </p:txBody>
      </p:sp>
      <p:pic>
        <p:nvPicPr>
          <p:cNvPr id="4" name="Picture 3"/>
          <p:cNvPicPr>
            <a:picLocks noChangeAspect="1"/>
          </p:cNvPicPr>
          <p:nvPr/>
        </p:nvPicPr>
        <p:blipFill>
          <a:blip r:embed="rId2"/>
          <a:stretch>
            <a:fillRect/>
          </a:stretch>
        </p:blipFill>
        <p:spPr>
          <a:xfrm>
            <a:off x="8309483" y="2134032"/>
            <a:ext cx="3501517" cy="3580968"/>
          </a:xfrm>
          <a:prstGeom prst="rect">
            <a:avLst/>
          </a:prstGeom>
        </p:spPr>
      </p:pic>
      <p:pic>
        <p:nvPicPr>
          <p:cNvPr id="5" name="Picture 4"/>
          <p:cNvPicPr>
            <a:picLocks noChangeAspect="1"/>
          </p:cNvPicPr>
          <p:nvPr/>
        </p:nvPicPr>
        <p:blipFill>
          <a:blip r:embed="rId3"/>
          <a:stretch>
            <a:fillRect/>
          </a:stretch>
        </p:blipFill>
        <p:spPr>
          <a:xfrm>
            <a:off x="342900" y="2134032"/>
            <a:ext cx="3479779" cy="3580968"/>
          </a:xfrm>
          <a:prstGeom prst="rect">
            <a:avLst/>
          </a:prstGeom>
        </p:spPr>
      </p:pic>
      <p:pic>
        <p:nvPicPr>
          <p:cNvPr id="6" name="Picture 5"/>
          <p:cNvPicPr>
            <a:picLocks noChangeAspect="1"/>
          </p:cNvPicPr>
          <p:nvPr/>
        </p:nvPicPr>
        <p:blipFill rotWithShape="1">
          <a:blip r:embed="rId4"/>
          <a:srcRect b="26850"/>
          <a:stretch/>
        </p:blipFill>
        <p:spPr>
          <a:xfrm>
            <a:off x="4095749" y="2134032"/>
            <a:ext cx="3904579" cy="3580968"/>
          </a:xfrm>
          <a:prstGeom prst="rect">
            <a:avLst/>
          </a:prstGeom>
        </p:spPr>
      </p:pic>
      <p:sp>
        <p:nvSpPr>
          <p:cNvPr id="7" name="TextBox 6"/>
          <p:cNvSpPr txBox="1"/>
          <p:nvPr/>
        </p:nvSpPr>
        <p:spPr>
          <a:xfrm>
            <a:off x="342900" y="5927511"/>
            <a:ext cx="3479779" cy="461665"/>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Caro, et. al. 2016</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4356110" y="5927510"/>
            <a:ext cx="3479779" cy="461665"/>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Yang, et. al. 2016</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9" name="TextBox 8"/>
          <p:cNvSpPr txBox="1"/>
          <p:nvPr/>
        </p:nvSpPr>
        <p:spPr>
          <a:xfrm>
            <a:off x="8309483" y="5927510"/>
            <a:ext cx="3479779" cy="461665"/>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Chua et. al. 2018</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444952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TotalTime>
  <Words>263</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Roboto Condensed Light</vt:lpstr>
      <vt:lpstr>Office Theme</vt:lpstr>
      <vt:lpstr>PowerPoint Presentation</vt:lpstr>
      <vt:lpstr>Our Challenge</vt:lpstr>
      <vt:lpstr>The Problem</vt:lpstr>
      <vt:lpstr>Solution: Advanced Dengue Prediction</vt:lpstr>
      <vt:lpstr>Capturing The Dengue Cycle Through Data</vt:lpstr>
      <vt:lpstr>Correlating Dengue Cases and Deaths</vt:lpstr>
      <vt:lpstr>Finding Mosquito Hotpots From Satellite Images</vt:lpstr>
      <vt:lpstr>AEDES Dashboard</vt:lpstr>
      <vt:lpstr>Related Literature</vt:lpstr>
      <vt:lpstr>Next Steps</vt:lpstr>
      <vt:lpstr>Team AEDES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CirroLytix</dc:creator>
  <cp:lastModifiedBy>CirroLytix</cp:lastModifiedBy>
  <cp:revision>21</cp:revision>
  <dcterms:created xsi:type="dcterms:W3CDTF">2019-10-18T04:55:25Z</dcterms:created>
  <dcterms:modified xsi:type="dcterms:W3CDTF">2019-10-19T07:57:26Z</dcterms:modified>
</cp:coreProperties>
</file>